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0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O"/>
          </a:p>
        </p:txBody>
      </p:sp>
      <p:sp>
        <p:nvSpPr>
          <p:cNvPr id="4" name="Marcador de fecha 3"/>
          <p:cNvSpPr>
            <a:spLocks noGrp="1"/>
          </p:cNvSpPr>
          <p:nvPr>
            <p:ph type="dt" sz="half" idx="10"/>
          </p:nvPr>
        </p:nvSpPr>
        <p:spPr/>
        <p:txBody>
          <a:bodyPr/>
          <a:lstStyle/>
          <a:p>
            <a:fld id="{C1C835EC-B034-4D14-AC2C-12834AC169C5}" type="datetimeFigureOut">
              <a:rPr lang="es-CO" smtClean="0"/>
              <a:t>13/09/2021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8BA21064-1018-4FA1-8731-21775CE4FC74}" type="slidenum">
              <a:rPr lang="es-CO" smtClean="0"/>
              <a:t>‹Nº›</a:t>
            </a:fld>
            <a:endParaRPr lang="es-CO"/>
          </a:p>
        </p:txBody>
      </p:sp>
    </p:spTree>
    <p:extLst>
      <p:ext uri="{BB962C8B-B14F-4D97-AF65-F5344CB8AC3E}">
        <p14:creationId xmlns:p14="http://schemas.microsoft.com/office/powerpoint/2010/main" val="3611692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C1C835EC-B034-4D14-AC2C-12834AC169C5}" type="datetimeFigureOut">
              <a:rPr lang="es-CO" smtClean="0"/>
              <a:t>13/09/2021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8BA21064-1018-4FA1-8731-21775CE4FC74}" type="slidenum">
              <a:rPr lang="es-CO" smtClean="0"/>
              <a:t>‹Nº›</a:t>
            </a:fld>
            <a:endParaRPr lang="es-CO"/>
          </a:p>
        </p:txBody>
      </p:sp>
    </p:spTree>
    <p:extLst>
      <p:ext uri="{BB962C8B-B14F-4D97-AF65-F5344CB8AC3E}">
        <p14:creationId xmlns:p14="http://schemas.microsoft.com/office/powerpoint/2010/main" val="209117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C1C835EC-B034-4D14-AC2C-12834AC169C5}" type="datetimeFigureOut">
              <a:rPr lang="es-CO" smtClean="0"/>
              <a:t>13/09/2021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8BA21064-1018-4FA1-8731-21775CE4FC74}" type="slidenum">
              <a:rPr lang="es-CO" smtClean="0"/>
              <a:t>‹Nº›</a:t>
            </a:fld>
            <a:endParaRPr lang="es-CO"/>
          </a:p>
        </p:txBody>
      </p:sp>
    </p:spTree>
    <p:extLst>
      <p:ext uri="{BB962C8B-B14F-4D97-AF65-F5344CB8AC3E}">
        <p14:creationId xmlns:p14="http://schemas.microsoft.com/office/powerpoint/2010/main" val="1405647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C1C835EC-B034-4D14-AC2C-12834AC169C5}" type="datetimeFigureOut">
              <a:rPr lang="es-CO" smtClean="0"/>
              <a:t>13/09/2021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8BA21064-1018-4FA1-8731-21775CE4FC74}" type="slidenum">
              <a:rPr lang="es-CO" smtClean="0"/>
              <a:t>‹Nº›</a:t>
            </a:fld>
            <a:endParaRPr lang="es-CO"/>
          </a:p>
        </p:txBody>
      </p:sp>
    </p:spTree>
    <p:extLst>
      <p:ext uri="{BB962C8B-B14F-4D97-AF65-F5344CB8AC3E}">
        <p14:creationId xmlns:p14="http://schemas.microsoft.com/office/powerpoint/2010/main" val="1514623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C1C835EC-B034-4D14-AC2C-12834AC169C5}" type="datetimeFigureOut">
              <a:rPr lang="es-CO" smtClean="0"/>
              <a:t>13/09/2021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8BA21064-1018-4FA1-8731-21775CE4FC74}" type="slidenum">
              <a:rPr lang="es-CO" smtClean="0"/>
              <a:t>‹Nº›</a:t>
            </a:fld>
            <a:endParaRPr lang="es-CO"/>
          </a:p>
        </p:txBody>
      </p:sp>
    </p:spTree>
    <p:extLst>
      <p:ext uri="{BB962C8B-B14F-4D97-AF65-F5344CB8AC3E}">
        <p14:creationId xmlns:p14="http://schemas.microsoft.com/office/powerpoint/2010/main" val="3904994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C1C835EC-B034-4D14-AC2C-12834AC169C5}" type="datetimeFigureOut">
              <a:rPr lang="es-CO" smtClean="0"/>
              <a:t>13/09/2021</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8BA21064-1018-4FA1-8731-21775CE4FC74}" type="slidenum">
              <a:rPr lang="es-CO" smtClean="0"/>
              <a:t>‹Nº›</a:t>
            </a:fld>
            <a:endParaRPr lang="es-CO"/>
          </a:p>
        </p:txBody>
      </p:sp>
    </p:spTree>
    <p:extLst>
      <p:ext uri="{BB962C8B-B14F-4D97-AF65-F5344CB8AC3E}">
        <p14:creationId xmlns:p14="http://schemas.microsoft.com/office/powerpoint/2010/main" val="1987094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C1C835EC-B034-4D14-AC2C-12834AC169C5}" type="datetimeFigureOut">
              <a:rPr lang="es-CO" smtClean="0"/>
              <a:t>13/09/2021</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8BA21064-1018-4FA1-8731-21775CE4FC74}" type="slidenum">
              <a:rPr lang="es-CO" smtClean="0"/>
              <a:t>‹Nº›</a:t>
            </a:fld>
            <a:endParaRPr lang="es-CO"/>
          </a:p>
        </p:txBody>
      </p:sp>
    </p:spTree>
    <p:extLst>
      <p:ext uri="{BB962C8B-B14F-4D97-AF65-F5344CB8AC3E}">
        <p14:creationId xmlns:p14="http://schemas.microsoft.com/office/powerpoint/2010/main" val="2542588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C1C835EC-B034-4D14-AC2C-12834AC169C5}" type="datetimeFigureOut">
              <a:rPr lang="es-CO" smtClean="0"/>
              <a:t>13/09/2021</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8BA21064-1018-4FA1-8731-21775CE4FC74}" type="slidenum">
              <a:rPr lang="es-CO" smtClean="0"/>
              <a:t>‹Nº›</a:t>
            </a:fld>
            <a:endParaRPr lang="es-CO"/>
          </a:p>
        </p:txBody>
      </p:sp>
    </p:spTree>
    <p:extLst>
      <p:ext uri="{BB962C8B-B14F-4D97-AF65-F5344CB8AC3E}">
        <p14:creationId xmlns:p14="http://schemas.microsoft.com/office/powerpoint/2010/main" val="177071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1C835EC-B034-4D14-AC2C-12834AC169C5}" type="datetimeFigureOut">
              <a:rPr lang="es-CO" smtClean="0"/>
              <a:t>13/09/2021</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8BA21064-1018-4FA1-8731-21775CE4FC74}" type="slidenum">
              <a:rPr lang="es-CO" smtClean="0"/>
              <a:t>‹Nº›</a:t>
            </a:fld>
            <a:endParaRPr lang="es-CO"/>
          </a:p>
        </p:txBody>
      </p:sp>
    </p:spTree>
    <p:extLst>
      <p:ext uri="{BB962C8B-B14F-4D97-AF65-F5344CB8AC3E}">
        <p14:creationId xmlns:p14="http://schemas.microsoft.com/office/powerpoint/2010/main" val="2685691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C1C835EC-B034-4D14-AC2C-12834AC169C5}" type="datetimeFigureOut">
              <a:rPr lang="es-CO" smtClean="0"/>
              <a:t>13/09/2021</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8BA21064-1018-4FA1-8731-21775CE4FC74}" type="slidenum">
              <a:rPr lang="es-CO" smtClean="0"/>
              <a:t>‹Nº›</a:t>
            </a:fld>
            <a:endParaRPr lang="es-CO"/>
          </a:p>
        </p:txBody>
      </p:sp>
    </p:spTree>
    <p:extLst>
      <p:ext uri="{BB962C8B-B14F-4D97-AF65-F5344CB8AC3E}">
        <p14:creationId xmlns:p14="http://schemas.microsoft.com/office/powerpoint/2010/main" val="148388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C1C835EC-B034-4D14-AC2C-12834AC169C5}" type="datetimeFigureOut">
              <a:rPr lang="es-CO" smtClean="0"/>
              <a:t>13/09/2021</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8BA21064-1018-4FA1-8731-21775CE4FC74}" type="slidenum">
              <a:rPr lang="es-CO" smtClean="0"/>
              <a:t>‹Nº›</a:t>
            </a:fld>
            <a:endParaRPr lang="es-CO"/>
          </a:p>
        </p:txBody>
      </p:sp>
    </p:spTree>
    <p:extLst>
      <p:ext uri="{BB962C8B-B14F-4D97-AF65-F5344CB8AC3E}">
        <p14:creationId xmlns:p14="http://schemas.microsoft.com/office/powerpoint/2010/main" val="2858196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835EC-B034-4D14-AC2C-12834AC169C5}" type="datetimeFigureOut">
              <a:rPr lang="es-CO" smtClean="0"/>
              <a:t>13/09/2021</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A21064-1018-4FA1-8731-21775CE4FC74}" type="slidenum">
              <a:rPr lang="es-CO" smtClean="0"/>
              <a:t>‹Nº›</a:t>
            </a:fld>
            <a:endParaRPr lang="es-CO"/>
          </a:p>
        </p:txBody>
      </p:sp>
    </p:spTree>
    <p:extLst>
      <p:ext uri="{BB962C8B-B14F-4D97-AF65-F5344CB8AC3E}">
        <p14:creationId xmlns:p14="http://schemas.microsoft.com/office/powerpoint/2010/main" val="2619105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vuce.gov.co/" TargetMode="External"/><Relationship Id="rId2" Type="http://schemas.openxmlformats.org/officeDocument/2006/relationships/hyperlink" Target="https://www.dian.gov.co/"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81744" y="116173"/>
            <a:ext cx="2975569" cy="565825"/>
          </a:xfrm>
        </p:spPr>
        <p:txBody>
          <a:bodyPr>
            <a:normAutofit/>
          </a:bodyPr>
          <a:lstStyle/>
          <a:p>
            <a:r>
              <a:rPr lang="en-AU" sz="2400" dirty="0"/>
              <a:t>Roadmap details:</a:t>
            </a:r>
          </a:p>
        </p:txBody>
      </p:sp>
      <p:graphicFrame>
        <p:nvGraphicFramePr>
          <p:cNvPr id="6" name="Tabla 5"/>
          <p:cNvGraphicFramePr>
            <a:graphicFrameLocks noGrp="1"/>
          </p:cNvGraphicFramePr>
          <p:nvPr>
            <p:extLst/>
          </p:nvPr>
        </p:nvGraphicFramePr>
        <p:xfrm>
          <a:off x="600618" y="681998"/>
          <a:ext cx="10987993" cy="6017837"/>
        </p:xfrm>
        <a:graphic>
          <a:graphicData uri="http://schemas.openxmlformats.org/drawingml/2006/table">
            <a:tbl>
              <a:tblPr firstRow="1" bandRow="1">
                <a:tableStyleId>{5C22544A-7EE6-4342-B048-85BDC9FD1C3A}</a:tableStyleId>
              </a:tblPr>
              <a:tblGrid>
                <a:gridCol w="380950">
                  <a:extLst>
                    <a:ext uri="{9D8B030D-6E8A-4147-A177-3AD203B41FA5}">
                      <a16:colId xmlns:a16="http://schemas.microsoft.com/office/drawing/2014/main" val="2153553831"/>
                    </a:ext>
                  </a:extLst>
                </a:gridCol>
                <a:gridCol w="3565696">
                  <a:extLst>
                    <a:ext uri="{9D8B030D-6E8A-4147-A177-3AD203B41FA5}">
                      <a16:colId xmlns:a16="http://schemas.microsoft.com/office/drawing/2014/main" val="385937126"/>
                    </a:ext>
                  </a:extLst>
                </a:gridCol>
                <a:gridCol w="7041347">
                  <a:extLst>
                    <a:ext uri="{9D8B030D-6E8A-4147-A177-3AD203B41FA5}">
                      <a16:colId xmlns:a16="http://schemas.microsoft.com/office/drawing/2014/main" val="3526806896"/>
                    </a:ext>
                  </a:extLst>
                </a:gridCol>
              </a:tblGrid>
              <a:tr h="344319">
                <a:tc gridSpan="2">
                  <a:txBody>
                    <a:bodyPr/>
                    <a:lstStyle/>
                    <a:p>
                      <a:pPr algn="ctr"/>
                      <a:r>
                        <a:rPr lang="en-AU" sz="1200" kern="1200" dirty="0" smtClean="0">
                          <a:solidFill>
                            <a:schemeClr val="tx1"/>
                          </a:solidFill>
                          <a:latin typeface="Calibri" panose="020F0502020204030204" pitchFamily="34" charset="0"/>
                          <a:ea typeface="+mn-ea"/>
                          <a:cs typeface="Calibri" panose="020F0502020204030204" pitchFamily="34" charset="0"/>
                        </a:rPr>
                        <a:t>Steps</a:t>
                      </a:r>
                      <a:endParaRPr lang="en-AU" sz="1200" kern="120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EFF8E5"/>
                    </a:solidFill>
                  </a:tcPr>
                </a:tc>
                <a:tc hMerge="1">
                  <a:txBody>
                    <a:bodyPr/>
                    <a:lstStyle/>
                    <a:p>
                      <a:endParaRPr lang="en-AU" dirty="0"/>
                    </a:p>
                  </a:txBody>
                  <a:tcPr>
                    <a:solidFill>
                      <a:srgbClr val="92D050">
                        <a:alpha val="15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latin typeface="Calibri" panose="020F0502020204030204" pitchFamily="34" charset="0"/>
                          <a:ea typeface="+mn-ea"/>
                          <a:cs typeface="Calibri" panose="020F0502020204030204" pitchFamily="34" charset="0"/>
                        </a:rPr>
                        <a:t>Description</a:t>
                      </a:r>
                    </a:p>
                  </a:txBody>
                  <a:tcPr marL="91428" marR="91428" marT="45714" marB="45714" anchor="ctr">
                    <a:solidFill>
                      <a:srgbClr val="92D050">
                        <a:alpha val="15000"/>
                      </a:srgbClr>
                    </a:solidFill>
                  </a:tcPr>
                </a:tc>
                <a:extLst>
                  <a:ext uri="{0D108BD9-81ED-4DB2-BD59-A6C34878D82A}">
                    <a16:rowId xmlns:a16="http://schemas.microsoft.com/office/drawing/2014/main" val="479595247"/>
                  </a:ext>
                </a:extLst>
              </a:tr>
              <a:tr h="614019">
                <a:tc>
                  <a:txBody>
                    <a:bodyPr/>
                    <a:lstStyle/>
                    <a:p>
                      <a:pPr algn="ctr"/>
                      <a:r>
                        <a:rPr lang="en-AU" sz="1200" kern="1200" dirty="0" smtClean="0">
                          <a:solidFill>
                            <a:schemeClr val="tx1"/>
                          </a:solidFill>
                          <a:latin typeface="Calibri" panose="020F0502020204030204" pitchFamily="34" charset="0"/>
                          <a:ea typeface="+mn-ea"/>
                          <a:cs typeface="Calibri" panose="020F0502020204030204" pitchFamily="34" charset="0"/>
                        </a:rPr>
                        <a:t>1</a:t>
                      </a:r>
                    </a:p>
                  </a:txBody>
                  <a:tcPr marL="91428" marR="91428" marT="45714" marB="45714" anchor="ctr">
                    <a:solidFill>
                      <a:srgbClr val="EFF8E5"/>
                    </a:solidFill>
                  </a:tcPr>
                </a:tc>
                <a:tc>
                  <a:txBody>
                    <a:bodyPr/>
                    <a:lstStyle/>
                    <a:p>
                      <a:pPr algn="just"/>
                      <a:r>
                        <a:rPr lang="en-AU" sz="1200" kern="1200" dirty="0" smtClean="0">
                          <a:solidFill>
                            <a:schemeClr val="tx1"/>
                          </a:solidFill>
                          <a:latin typeface="Calibri" panose="020F0502020204030204" pitchFamily="34" charset="0"/>
                          <a:ea typeface="+mn-ea"/>
                          <a:cs typeface="Calibri" panose="020F0502020204030204" pitchFamily="34" charset="0"/>
                        </a:rPr>
                        <a:t>Register a business: support from chamber of commerce (Bogota or Medellin)</a:t>
                      </a:r>
                      <a:endParaRPr lang="en-AU" sz="1200" kern="120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00B0F0">
                        <a:alpha val="15000"/>
                      </a:srgbClr>
                    </a:solidFill>
                  </a:tcPr>
                </a:tc>
                <a:tc>
                  <a:txBody>
                    <a:bodyPr/>
                    <a:lstStyle/>
                    <a:p>
                      <a:pPr algn="just"/>
                      <a:r>
                        <a:rPr lang="en-AU" sz="1200" kern="1200" dirty="0" smtClean="0">
                          <a:solidFill>
                            <a:schemeClr val="tx1"/>
                          </a:solidFill>
                          <a:latin typeface="Calibri" panose="020F0502020204030204" pitchFamily="34" charset="0"/>
                          <a:ea typeface="+mn-ea"/>
                          <a:cs typeface="Calibri" panose="020F0502020204030204" pitchFamily="34" charset="0"/>
                        </a:rPr>
                        <a:t>Chamber</a:t>
                      </a:r>
                      <a:r>
                        <a:rPr lang="en-AU" sz="1200" kern="1200" baseline="0" dirty="0" smtClean="0">
                          <a:solidFill>
                            <a:schemeClr val="tx1"/>
                          </a:solidFill>
                          <a:latin typeface="Calibri" panose="020F0502020204030204" pitchFamily="34" charset="0"/>
                          <a:ea typeface="+mn-ea"/>
                          <a:cs typeface="Calibri" panose="020F0502020204030204" pitchFamily="34" charset="0"/>
                        </a:rPr>
                        <a:t> of Commerce will provide you with all the support you may need in order to register a legal and formal Colombian business, so you could import.</a:t>
                      </a:r>
                      <a:endParaRPr lang="en-AU" sz="1200" kern="120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00B0F0">
                        <a:alpha val="15000"/>
                      </a:srgbClr>
                    </a:solidFill>
                  </a:tcPr>
                </a:tc>
                <a:extLst>
                  <a:ext uri="{0D108BD9-81ED-4DB2-BD59-A6C34878D82A}">
                    <a16:rowId xmlns:a16="http://schemas.microsoft.com/office/drawing/2014/main" val="3725024180"/>
                  </a:ext>
                </a:extLst>
              </a:tr>
              <a:tr h="5901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Calibri" panose="020F0502020204030204" pitchFamily="34" charset="0"/>
                          <a:ea typeface="+mn-ea"/>
                          <a:cs typeface="Calibri" panose="020F0502020204030204" pitchFamily="34" charset="0"/>
                        </a:rPr>
                        <a:t>2</a:t>
                      </a:r>
                    </a:p>
                  </a:txBody>
                  <a:tcPr marL="91428" marR="91428" marT="45714" marB="45714" anchor="ctr">
                    <a:solidFill>
                      <a:srgbClr val="EFF8E5"/>
                    </a:solidFill>
                  </a:tcPr>
                </a:tc>
                <a:tc>
                  <a:txBody>
                    <a:bodyPr/>
                    <a:lstStyle/>
                    <a:p>
                      <a:pPr algn="just"/>
                      <a:r>
                        <a:rPr lang="en-AU" sz="1200" kern="1200" dirty="0" smtClean="0">
                          <a:solidFill>
                            <a:schemeClr val="tx1"/>
                          </a:solidFill>
                          <a:latin typeface="Calibri" panose="020F0502020204030204" pitchFamily="34" charset="0"/>
                          <a:ea typeface="+mn-ea"/>
                          <a:cs typeface="Calibri" panose="020F0502020204030204" pitchFamily="34" charset="0"/>
                        </a:rPr>
                        <a:t>Issue</a:t>
                      </a:r>
                      <a:r>
                        <a:rPr lang="en-AU" sz="1200" kern="1200" baseline="0" dirty="0" smtClean="0">
                          <a:solidFill>
                            <a:schemeClr val="tx1"/>
                          </a:solidFill>
                          <a:latin typeface="Calibri" panose="020F0502020204030204" pitchFamily="34" charset="0"/>
                          <a:ea typeface="+mn-ea"/>
                          <a:cs typeface="Calibri" panose="020F0502020204030204" pitchFamily="34" charset="0"/>
                        </a:rPr>
                        <a:t> a RUT (similar to an ABN)</a:t>
                      </a:r>
                      <a:endParaRPr lang="en-AU" sz="1200" kern="120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00B0F0">
                        <a:alpha val="15000"/>
                      </a:srgbClr>
                    </a:solidFill>
                  </a:tcPr>
                </a:tc>
                <a:tc>
                  <a:txBody>
                    <a:bodyPr/>
                    <a:lstStyle/>
                    <a:p>
                      <a:pPr algn="just"/>
                      <a:r>
                        <a:rPr lang="en-AU" sz="1200" kern="1200" dirty="0" smtClean="0">
                          <a:solidFill>
                            <a:schemeClr val="tx1"/>
                          </a:solidFill>
                          <a:latin typeface="Calibri" panose="020F0502020204030204" pitchFamily="34" charset="0"/>
                          <a:ea typeface="+mn-ea"/>
                          <a:cs typeface="Calibri" panose="020F0502020204030204" pitchFamily="34" charset="0"/>
                        </a:rPr>
                        <a:t>RUT stands</a:t>
                      </a:r>
                      <a:r>
                        <a:rPr lang="en-AU" sz="1200" kern="1200" baseline="0" dirty="0" smtClean="0">
                          <a:solidFill>
                            <a:schemeClr val="tx1"/>
                          </a:solidFill>
                          <a:latin typeface="Calibri" panose="020F0502020204030204" pitchFamily="34" charset="0"/>
                          <a:ea typeface="+mn-ea"/>
                          <a:cs typeface="Calibri" panose="020F0502020204030204" pitchFamily="34" charset="0"/>
                        </a:rPr>
                        <a:t> for: Unique Registration for Taxation purposes. The RUT will be registered and linked with the information systems of the DIAN (National Direction of Taxes and Customs).</a:t>
                      </a:r>
                    </a:p>
                  </a:txBody>
                  <a:tcPr marL="91428" marR="91428" marT="45714" marB="45714" anchor="ctr">
                    <a:solidFill>
                      <a:srgbClr val="00B0F0">
                        <a:alpha val="15000"/>
                      </a:srgbClr>
                    </a:solidFill>
                  </a:tcPr>
                </a:tc>
                <a:extLst>
                  <a:ext uri="{0D108BD9-81ED-4DB2-BD59-A6C34878D82A}">
                    <a16:rowId xmlns:a16="http://schemas.microsoft.com/office/drawing/2014/main" val="2650880545"/>
                  </a:ext>
                </a:extLst>
              </a:tr>
              <a:tr h="1025368">
                <a:tc>
                  <a:txBody>
                    <a:bodyPr/>
                    <a:lstStyle/>
                    <a:p>
                      <a:pPr algn="ctr"/>
                      <a:r>
                        <a:rPr lang="en-AU" sz="1200" kern="1200" dirty="0" smtClean="0">
                          <a:solidFill>
                            <a:schemeClr val="tx1"/>
                          </a:solidFill>
                          <a:latin typeface="Calibri" panose="020F0502020204030204" pitchFamily="34" charset="0"/>
                          <a:ea typeface="+mn-ea"/>
                          <a:cs typeface="Calibri" panose="020F0502020204030204" pitchFamily="34" charset="0"/>
                        </a:rPr>
                        <a:t>3</a:t>
                      </a:r>
                      <a:endParaRPr lang="en-AU" sz="1200" kern="120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EFF8E5"/>
                    </a:solidFill>
                  </a:tcPr>
                </a:tc>
                <a:tc>
                  <a:txBody>
                    <a:bodyPr/>
                    <a:lstStyle/>
                    <a:p>
                      <a:pPr algn="just"/>
                      <a:r>
                        <a:rPr lang="en-AU" sz="1200" kern="1200" baseline="0" dirty="0" smtClean="0">
                          <a:solidFill>
                            <a:schemeClr val="tx1"/>
                          </a:solidFill>
                          <a:latin typeface="Calibri" panose="020F0502020204030204" pitchFamily="34" charset="0"/>
                          <a:ea typeface="+mn-ea"/>
                          <a:cs typeface="Calibri" panose="020F0502020204030204" pitchFamily="34" charset="0"/>
                        </a:rPr>
                        <a:t>Get the details in order to know exactly what to import</a:t>
                      </a:r>
                      <a:endParaRPr lang="en-AU" sz="1200" kern="1200" baseline="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00B0F0">
                        <a:alpha val="15000"/>
                      </a:srgbClr>
                    </a:solidFill>
                  </a:tcPr>
                </a:tc>
                <a:tc>
                  <a:txBody>
                    <a:bodyPr/>
                    <a:lstStyle/>
                    <a:p>
                      <a:pPr algn="just"/>
                      <a:r>
                        <a:rPr lang="en-AU" sz="1200" kern="1200" baseline="0" noProof="0" dirty="0" smtClean="0">
                          <a:solidFill>
                            <a:schemeClr val="tx1"/>
                          </a:solidFill>
                          <a:latin typeface="Calibri" panose="020F0502020204030204" pitchFamily="34" charset="0"/>
                          <a:ea typeface="+mn-ea"/>
                          <a:cs typeface="Calibri" panose="020F0502020204030204" pitchFamily="34" charset="0"/>
                        </a:rPr>
                        <a:t>Find out all characteristics about the product/service you want to export/import, identify benefits and tariffs of the existent products and services, accordingly to FTA’s, BIT, or </a:t>
                      </a:r>
                      <a:r>
                        <a:rPr lang="en-AU" sz="1200" kern="1200" baseline="0" noProof="0" dirty="0" err="1" smtClean="0">
                          <a:solidFill>
                            <a:schemeClr val="tx1"/>
                          </a:solidFill>
                          <a:latin typeface="Calibri" panose="020F0502020204030204" pitchFamily="34" charset="0"/>
                          <a:ea typeface="+mn-ea"/>
                          <a:cs typeface="Calibri" panose="020F0502020204030204" pitchFamily="34" charset="0"/>
                        </a:rPr>
                        <a:t>MoU’s</a:t>
                      </a:r>
                      <a:r>
                        <a:rPr lang="en-AU" sz="1200" kern="1200" baseline="0" noProof="0" dirty="0" smtClean="0">
                          <a:solidFill>
                            <a:schemeClr val="tx1"/>
                          </a:solidFill>
                          <a:latin typeface="Calibri" panose="020F0502020204030204" pitchFamily="34" charset="0"/>
                          <a:ea typeface="+mn-ea"/>
                          <a:cs typeface="Calibri" panose="020F0502020204030204" pitchFamily="34" charset="0"/>
                        </a:rPr>
                        <a:t> with Colombia. There are a few taxable exemptions that are offered by the government only to a specific group of products. For example: importing capital assets for the agroindustry, its especially supported by the government.</a:t>
                      </a:r>
                      <a:endParaRPr lang="en-AU" sz="1200" kern="1200" baseline="0" noProof="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00B0F0">
                        <a:alpha val="15000"/>
                      </a:srgbClr>
                    </a:solidFill>
                  </a:tcPr>
                </a:tc>
                <a:extLst>
                  <a:ext uri="{0D108BD9-81ED-4DB2-BD59-A6C34878D82A}">
                    <a16:rowId xmlns:a16="http://schemas.microsoft.com/office/drawing/2014/main" val="1905838596"/>
                  </a:ext>
                </a:extLst>
              </a:tr>
              <a:tr h="1118583">
                <a:tc rowSpan="2">
                  <a:txBody>
                    <a:bodyPr/>
                    <a:lstStyle/>
                    <a:p>
                      <a:pPr algn="ctr"/>
                      <a:r>
                        <a:rPr lang="en-AU" sz="1200" kern="1200" dirty="0" smtClean="0">
                          <a:solidFill>
                            <a:schemeClr val="tx1"/>
                          </a:solidFill>
                          <a:latin typeface="Calibri" panose="020F0502020204030204" pitchFamily="34" charset="0"/>
                          <a:ea typeface="+mn-ea"/>
                          <a:cs typeface="Calibri" panose="020F0502020204030204" pitchFamily="34" charset="0"/>
                        </a:rPr>
                        <a:t>4</a:t>
                      </a:r>
                      <a:endParaRPr lang="en-AU" sz="1200" kern="120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EFF8E5"/>
                    </a:solidFill>
                  </a:tcPr>
                </a:tc>
                <a:tc rowSpan="2">
                  <a:txBody>
                    <a:bodyPr/>
                    <a:lstStyle/>
                    <a:p>
                      <a:pPr algn="just"/>
                      <a:r>
                        <a:rPr lang="en-AU" sz="1200" kern="1200" baseline="0" dirty="0" smtClean="0">
                          <a:solidFill>
                            <a:schemeClr val="tx1"/>
                          </a:solidFill>
                          <a:latin typeface="Calibri" panose="020F0502020204030204" pitchFamily="34" charset="0"/>
                          <a:ea typeface="+mn-ea"/>
                          <a:cs typeface="Calibri" panose="020F0502020204030204" pitchFamily="34" charset="0"/>
                        </a:rPr>
                        <a:t>Find out tariffs and fees (approval signatures)</a:t>
                      </a:r>
                      <a:endParaRPr lang="en-AU" sz="1200" kern="1200" baseline="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00B0F0">
                        <a:alpha val="15000"/>
                      </a:srgbClr>
                    </a:solidFill>
                  </a:tcPr>
                </a:tc>
                <a:tc>
                  <a:txBody>
                    <a:bodyPr/>
                    <a:lstStyle/>
                    <a:p>
                      <a:pPr algn="just"/>
                      <a:r>
                        <a:rPr lang="en-AU" sz="1200" kern="1200" baseline="0" noProof="0" dirty="0" smtClean="0">
                          <a:solidFill>
                            <a:schemeClr val="tx1"/>
                          </a:solidFill>
                          <a:latin typeface="Calibri" panose="020F0502020204030204" pitchFamily="34" charset="0"/>
                          <a:ea typeface="+mn-ea"/>
                          <a:cs typeface="Calibri" panose="020F0502020204030204" pitchFamily="34" charset="0"/>
                        </a:rPr>
                        <a:t>Once you have identified all characteristics about the product/service</a:t>
                      </a:r>
                      <a:r>
                        <a:rPr lang="es-ES" sz="1200" kern="1200" baseline="0" dirty="0" smtClean="0">
                          <a:solidFill>
                            <a:schemeClr val="tx1"/>
                          </a:solidFill>
                          <a:latin typeface="Calibri" panose="020F0502020204030204" pitchFamily="34" charset="0"/>
                          <a:ea typeface="+mn-ea"/>
                          <a:cs typeface="Calibri" panose="020F0502020204030204" pitchFamily="34" charset="0"/>
                        </a:rPr>
                        <a:t>, </a:t>
                      </a:r>
                      <a:r>
                        <a:rPr lang="en-AU" sz="1200" kern="1200" baseline="0" noProof="0" dirty="0" smtClean="0">
                          <a:solidFill>
                            <a:schemeClr val="tx1"/>
                          </a:solidFill>
                          <a:latin typeface="Calibri" panose="020F0502020204030204" pitchFamily="34" charset="0"/>
                          <a:ea typeface="+mn-ea"/>
                          <a:cs typeface="Calibri" panose="020F0502020204030204" pitchFamily="34" charset="0"/>
                        </a:rPr>
                        <a:t>you must ensure you know what is the ‘position’ of the tariff –this is a </a:t>
                      </a:r>
                      <a:r>
                        <a:rPr lang="en-AU" sz="1200" kern="1200" baseline="0" noProof="0" dirty="0" smtClean="0">
                          <a:solidFill>
                            <a:schemeClr val="tx1"/>
                          </a:solidFill>
                          <a:latin typeface="Calibri" panose="020F0502020204030204" pitchFamily="34" charset="0"/>
                          <a:ea typeface="+mn-ea"/>
                          <a:cs typeface="Calibri" panose="020F0502020204030204" pitchFamily="34" charset="0"/>
                          <a:hlinkClick r:id="" action="ppaction://noaction"/>
                        </a:rPr>
                        <a:t>10 digit number/code </a:t>
                      </a:r>
                      <a:r>
                        <a:rPr lang="en-AU" sz="1200" kern="1200" baseline="0" noProof="0" dirty="0" smtClean="0">
                          <a:solidFill>
                            <a:schemeClr val="tx1"/>
                          </a:solidFill>
                          <a:latin typeface="Calibri" panose="020F0502020204030204" pitchFamily="34" charset="0"/>
                          <a:ea typeface="+mn-ea"/>
                          <a:cs typeface="Calibri" panose="020F0502020204030204" pitchFamily="34" charset="0"/>
                        </a:rPr>
                        <a:t>which identify your product internationally, and it sits within the Colombia Tariffs Customs. This information is provided by the </a:t>
                      </a:r>
                      <a:r>
                        <a:rPr lang="en-AU" sz="1400" b="1" u="sng" kern="1200" baseline="0" noProof="0" dirty="0" smtClean="0">
                          <a:solidFill>
                            <a:schemeClr val="tx1"/>
                          </a:solidFill>
                          <a:latin typeface="Calibri" panose="020F0502020204030204" pitchFamily="34" charset="0"/>
                          <a:ea typeface="+mn-ea"/>
                          <a:cs typeface="Calibri" panose="020F0502020204030204" pitchFamily="34" charset="0"/>
                          <a:hlinkClick r:id="rId2"/>
                        </a:rPr>
                        <a:t>DIAN</a:t>
                      </a:r>
                      <a:r>
                        <a:rPr lang="en-AU" sz="1200" kern="1200" baseline="0" noProof="0" dirty="0" smtClean="0">
                          <a:solidFill>
                            <a:schemeClr val="tx1"/>
                          </a:solidFill>
                          <a:latin typeface="Calibri" panose="020F0502020204030204" pitchFamily="34" charset="0"/>
                          <a:ea typeface="+mn-ea"/>
                          <a:cs typeface="Calibri" panose="020F0502020204030204" pitchFamily="34" charset="0"/>
                        </a:rPr>
                        <a:t>.</a:t>
                      </a:r>
                      <a:r>
                        <a:rPr lang="en-AU" sz="1800" b="0" i="0" kern="1200" noProof="0" dirty="0" smtClean="0">
                          <a:solidFill>
                            <a:schemeClr val="dk1"/>
                          </a:solidFill>
                          <a:effectLst/>
                          <a:latin typeface="Calibri" panose="020F0502020204030204" pitchFamily="34" charset="0"/>
                          <a:ea typeface="+mn-ea"/>
                          <a:cs typeface="Calibri" panose="020F0502020204030204" pitchFamily="34" charset="0"/>
                        </a:rPr>
                        <a:t> </a:t>
                      </a:r>
                      <a:r>
                        <a:rPr lang="en-AU" sz="1200" b="0" i="0" kern="1200" baseline="0" noProof="0" dirty="0" smtClean="0">
                          <a:solidFill>
                            <a:schemeClr val="tx1"/>
                          </a:solidFill>
                          <a:effectLst/>
                          <a:latin typeface="Calibri" panose="020F0502020204030204" pitchFamily="34" charset="0"/>
                          <a:ea typeface="+mn-ea"/>
                          <a:cs typeface="Calibri" panose="020F0502020204030204" pitchFamily="34" charset="0"/>
                        </a:rPr>
                        <a:t>In case the tariff its not clear enough to identify the product</a:t>
                      </a:r>
                      <a:r>
                        <a:rPr lang="en-AU" sz="1200" kern="1200" baseline="0" noProof="0" dirty="0" smtClean="0">
                          <a:solidFill>
                            <a:schemeClr val="tx1"/>
                          </a:solidFill>
                          <a:latin typeface="Calibri" panose="020F0502020204030204" pitchFamily="34" charset="0"/>
                          <a:ea typeface="+mn-ea"/>
                          <a:cs typeface="Calibri" panose="020F0502020204030204" pitchFamily="34" charset="0"/>
                        </a:rPr>
                        <a:t>, you could enquire directly to the  DIAN and it only charges you with half of a monthly legal.</a:t>
                      </a:r>
                      <a:endParaRPr lang="en-AU" sz="1200" kern="1200" baseline="0" noProof="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00B0F0">
                        <a:alpha val="15000"/>
                      </a:srgbClr>
                    </a:solidFill>
                  </a:tcPr>
                </a:tc>
                <a:extLst>
                  <a:ext uri="{0D108BD9-81ED-4DB2-BD59-A6C34878D82A}">
                    <a16:rowId xmlns:a16="http://schemas.microsoft.com/office/drawing/2014/main" val="151919488"/>
                  </a:ext>
                </a:extLst>
              </a:tr>
              <a:tr h="1082551">
                <a:tc vMerge="1">
                  <a:txBody>
                    <a:bodyPr/>
                    <a:lstStyle/>
                    <a:p>
                      <a:pPr algn="ctr"/>
                      <a:endParaRPr lang="en-AU" sz="1200" kern="1200" dirty="0">
                        <a:solidFill>
                          <a:schemeClr val="tx1"/>
                        </a:solidFill>
                        <a:latin typeface="Arial" panose="020B0604020202020204" pitchFamily="34" charset="0"/>
                        <a:ea typeface="+mn-ea"/>
                        <a:cs typeface="Arial" panose="020B0604020202020204" pitchFamily="34" charset="0"/>
                      </a:endParaRPr>
                    </a:p>
                  </a:txBody>
                  <a:tcPr anchor="ctr">
                    <a:solidFill>
                      <a:schemeClr val="accent6">
                        <a:lumMod val="20000"/>
                        <a:lumOff val="80000"/>
                      </a:schemeClr>
                    </a:solidFill>
                  </a:tcPr>
                </a:tc>
                <a:tc vMerge="1">
                  <a:txBody>
                    <a:bodyPr/>
                    <a:lstStyle/>
                    <a:p>
                      <a:pPr algn="just"/>
                      <a:endParaRPr lang="en-AU" sz="1200" kern="1200" baseline="0" dirty="0">
                        <a:solidFill>
                          <a:schemeClr val="tx1"/>
                        </a:solidFill>
                        <a:latin typeface="Arial" panose="020B0604020202020204" pitchFamily="34" charset="0"/>
                        <a:ea typeface="+mn-ea"/>
                        <a:cs typeface="Arial" panose="020B0604020202020204" pitchFamily="34" charset="0"/>
                      </a:endParaRPr>
                    </a:p>
                  </a:txBody>
                  <a:tcPr anchor="ctr">
                    <a:solidFill>
                      <a:schemeClr val="accent6">
                        <a:lumMod val="20000"/>
                        <a:lumOff val="80000"/>
                      </a:schemeClr>
                    </a:solidFill>
                  </a:tcPr>
                </a:tc>
                <a:tc>
                  <a:txBody>
                    <a:bodyPr/>
                    <a:lstStyle/>
                    <a:p>
                      <a:pPr algn="just"/>
                      <a:r>
                        <a:rPr lang="en-AU" sz="1200" kern="1200" baseline="0" noProof="0" dirty="0" smtClean="0">
                          <a:solidFill>
                            <a:schemeClr val="tx1"/>
                          </a:solidFill>
                          <a:latin typeface="Calibri" panose="020F0502020204030204" pitchFamily="34" charset="0"/>
                          <a:ea typeface="+mn-ea"/>
                          <a:cs typeface="Calibri" panose="020F0502020204030204" pitchFamily="34" charset="0"/>
                        </a:rPr>
                        <a:t>Approval signatures or permits given in advanced that must act as a support of the declaration of importation. You may need to request an authorization from the following entities:  </a:t>
                      </a:r>
                    </a:p>
                    <a:p>
                      <a:pPr algn="just"/>
                      <a:r>
                        <a:rPr lang="en-AU" sz="1200" kern="1200" baseline="0" noProof="0" dirty="0" smtClean="0">
                          <a:solidFill>
                            <a:schemeClr val="tx1"/>
                          </a:solidFill>
                          <a:latin typeface="Calibri" panose="020F0502020204030204" pitchFamily="34" charset="0"/>
                          <a:ea typeface="+mn-ea"/>
                          <a:cs typeface="Calibri" panose="020F0502020204030204" pitchFamily="34" charset="0"/>
                        </a:rPr>
                        <a:t>ICA, INVIMA, </a:t>
                      </a:r>
                      <a:r>
                        <a:rPr lang="en-AU" sz="1200" kern="1200" baseline="0" noProof="0" dirty="0" err="1" smtClean="0">
                          <a:solidFill>
                            <a:schemeClr val="tx1"/>
                          </a:solidFill>
                          <a:latin typeface="Calibri" panose="020F0502020204030204" pitchFamily="34" charset="0"/>
                          <a:ea typeface="+mn-ea"/>
                          <a:cs typeface="Calibri" panose="020F0502020204030204" pitchFamily="34" charset="0"/>
                        </a:rPr>
                        <a:t>Superintendencia</a:t>
                      </a:r>
                      <a:r>
                        <a:rPr lang="en-AU" sz="1200" kern="1200" baseline="0" noProof="0" dirty="0" smtClean="0">
                          <a:solidFill>
                            <a:schemeClr val="tx1"/>
                          </a:solidFill>
                          <a:latin typeface="Calibri" panose="020F0502020204030204" pitchFamily="34" charset="0"/>
                          <a:ea typeface="+mn-ea"/>
                          <a:cs typeface="Calibri" panose="020F0502020204030204" pitchFamily="34" charset="0"/>
                        </a:rPr>
                        <a:t> de </a:t>
                      </a:r>
                      <a:r>
                        <a:rPr lang="en-AU" sz="1200" kern="1200" baseline="0" noProof="0" dirty="0" err="1" smtClean="0">
                          <a:solidFill>
                            <a:schemeClr val="tx1"/>
                          </a:solidFill>
                          <a:latin typeface="Calibri" panose="020F0502020204030204" pitchFamily="34" charset="0"/>
                          <a:ea typeface="+mn-ea"/>
                          <a:cs typeface="Calibri" panose="020F0502020204030204" pitchFamily="34" charset="0"/>
                        </a:rPr>
                        <a:t>Industria</a:t>
                      </a:r>
                      <a:r>
                        <a:rPr lang="en-AU" sz="1200" kern="1200" baseline="0" noProof="0" dirty="0" smtClean="0">
                          <a:solidFill>
                            <a:schemeClr val="tx1"/>
                          </a:solidFill>
                          <a:latin typeface="Calibri" panose="020F0502020204030204" pitchFamily="34" charset="0"/>
                          <a:ea typeface="+mn-ea"/>
                          <a:cs typeface="Calibri" panose="020F0502020204030204" pitchFamily="34" charset="0"/>
                        </a:rPr>
                        <a:t> y </a:t>
                      </a:r>
                      <a:r>
                        <a:rPr lang="en-AU" sz="1200" kern="1200" baseline="0" noProof="0" dirty="0" err="1" smtClean="0">
                          <a:solidFill>
                            <a:schemeClr val="tx1"/>
                          </a:solidFill>
                          <a:latin typeface="Calibri" panose="020F0502020204030204" pitchFamily="34" charset="0"/>
                          <a:ea typeface="+mn-ea"/>
                          <a:cs typeface="Calibri" panose="020F0502020204030204" pitchFamily="34" charset="0"/>
                        </a:rPr>
                        <a:t>Comercio</a:t>
                      </a:r>
                      <a:r>
                        <a:rPr lang="en-AU" sz="1200" kern="1200" baseline="0" noProof="0" dirty="0" smtClean="0">
                          <a:solidFill>
                            <a:schemeClr val="tx1"/>
                          </a:solidFill>
                          <a:latin typeface="Calibri" panose="020F0502020204030204" pitchFamily="34" charset="0"/>
                          <a:ea typeface="+mn-ea"/>
                          <a:cs typeface="Calibri" panose="020F0502020204030204" pitchFamily="34" charset="0"/>
                        </a:rPr>
                        <a:t>, </a:t>
                      </a:r>
                      <a:r>
                        <a:rPr lang="en-AU" sz="1200" kern="1200" baseline="0" noProof="0" dirty="0" err="1" smtClean="0">
                          <a:solidFill>
                            <a:schemeClr val="tx1"/>
                          </a:solidFill>
                          <a:latin typeface="Calibri" panose="020F0502020204030204" pitchFamily="34" charset="0"/>
                          <a:ea typeface="+mn-ea"/>
                          <a:cs typeface="Calibri" panose="020F0502020204030204" pitchFamily="34" charset="0"/>
                        </a:rPr>
                        <a:t>Ministerio</a:t>
                      </a:r>
                      <a:r>
                        <a:rPr lang="en-AU" sz="1200" kern="1200" baseline="0" noProof="0" dirty="0" smtClean="0">
                          <a:solidFill>
                            <a:schemeClr val="tx1"/>
                          </a:solidFill>
                          <a:latin typeface="Calibri" panose="020F0502020204030204" pitchFamily="34" charset="0"/>
                          <a:ea typeface="+mn-ea"/>
                          <a:cs typeface="Calibri" panose="020F0502020204030204" pitchFamily="34" charset="0"/>
                        </a:rPr>
                        <a:t> de </a:t>
                      </a:r>
                      <a:r>
                        <a:rPr lang="en-AU" sz="1200" kern="1200" baseline="0" noProof="0" dirty="0" err="1" smtClean="0">
                          <a:solidFill>
                            <a:schemeClr val="tx1"/>
                          </a:solidFill>
                          <a:latin typeface="Calibri" panose="020F0502020204030204" pitchFamily="34" charset="0"/>
                          <a:ea typeface="+mn-ea"/>
                          <a:cs typeface="Calibri" panose="020F0502020204030204" pitchFamily="34" charset="0"/>
                        </a:rPr>
                        <a:t>Transporte</a:t>
                      </a:r>
                      <a:r>
                        <a:rPr lang="en-AU" sz="1200" kern="1200" baseline="0" noProof="0" dirty="0" smtClean="0">
                          <a:solidFill>
                            <a:schemeClr val="tx1"/>
                          </a:solidFill>
                          <a:latin typeface="Calibri" panose="020F0502020204030204" pitchFamily="34" charset="0"/>
                          <a:ea typeface="+mn-ea"/>
                          <a:cs typeface="Calibri" panose="020F0502020204030204" pitchFamily="34" charset="0"/>
                        </a:rPr>
                        <a:t>, </a:t>
                      </a:r>
                      <a:r>
                        <a:rPr lang="en-AU" sz="1200" kern="1200" baseline="0" noProof="0" dirty="0" err="1" smtClean="0">
                          <a:solidFill>
                            <a:schemeClr val="tx1"/>
                          </a:solidFill>
                          <a:latin typeface="Calibri" panose="020F0502020204030204" pitchFamily="34" charset="0"/>
                          <a:ea typeface="+mn-ea"/>
                          <a:cs typeface="Calibri" panose="020F0502020204030204" pitchFamily="34" charset="0"/>
                        </a:rPr>
                        <a:t>Ministerio</a:t>
                      </a:r>
                      <a:r>
                        <a:rPr lang="en-AU" sz="1200" kern="1200" baseline="0" noProof="0" dirty="0" smtClean="0">
                          <a:solidFill>
                            <a:schemeClr val="tx1"/>
                          </a:solidFill>
                          <a:latin typeface="Calibri" panose="020F0502020204030204" pitchFamily="34" charset="0"/>
                          <a:ea typeface="+mn-ea"/>
                          <a:cs typeface="Calibri" panose="020F0502020204030204" pitchFamily="34" charset="0"/>
                        </a:rPr>
                        <a:t> de </a:t>
                      </a:r>
                      <a:r>
                        <a:rPr lang="en-AU" sz="1200" kern="1200" baseline="0" noProof="0" dirty="0" err="1" smtClean="0">
                          <a:solidFill>
                            <a:schemeClr val="tx1"/>
                          </a:solidFill>
                          <a:latin typeface="Calibri" panose="020F0502020204030204" pitchFamily="34" charset="0"/>
                          <a:ea typeface="+mn-ea"/>
                          <a:cs typeface="Calibri" panose="020F0502020204030204" pitchFamily="34" charset="0"/>
                        </a:rPr>
                        <a:t>Agricultura</a:t>
                      </a:r>
                      <a:r>
                        <a:rPr lang="en-AU" sz="1200" kern="1200" baseline="0" noProof="0" dirty="0" smtClean="0">
                          <a:solidFill>
                            <a:schemeClr val="tx1"/>
                          </a:solidFill>
                          <a:latin typeface="Calibri" panose="020F0502020204030204" pitchFamily="34" charset="0"/>
                          <a:ea typeface="+mn-ea"/>
                          <a:cs typeface="Calibri" panose="020F0502020204030204" pitchFamily="34" charset="0"/>
                        </a:rPr>
                        <a:t>, </a:t>
                      </a:r>
                      <a:r>
                        <a:rPr lang="en-AU" sz="1200" kern="1200" baseline="0" noProof="0" dirty="0" err="1" smtClean="0">
                          <a:solidFill>
                            <a:schemeClr val="tx1"/>
                          </a:solidFill>
                          <a:latin typeface="Calibri" panose="020F0502020204030204" pitchFamily="34" charset="0"/>
                          <a:ea typeface="+mn-ea"/>
                          <a:cs typeface="Calibri" panose="020F0502020204030204" pitchFamily="34" charset="0"/>
                        </a:rPr>
                        <a:t>Agencia</a:t>
                      </a:r>
                      <a:r>
                        <a:rPr lang="en-AU" sz="1200" kern="1200" baseline="0" noProof="0" dirty="0" smtClean="0">
                          <a:solidFill>
                            <a:schemeClr val="tx1"/>
                          </a:solidFill>
                          <a:latin typeface="Calibri" panose="020F0502020204030204" pitchFamily="34" charset="0"/>
                          <a:ea typeface="+mn-ea"/>
                          <a:cs typeface="Calibri" panose="020F0502020204030204" pitchFamily="34" charset="0"/>
                        </a:rPr>
                        <a:t> Nacional </a:t>
                      </a:r>
                      <a:r>
                        <a:rPr lang="en-AU" sz="1200" kern="1200" baseline="0" noProof="0" dirty="0" err="1" smtClean="0">
                          <a:solidFill>
                            <a:schemeClr val="tx1"/>
                          </a:solidFill>
                          <a:latin typeface="Calibri" panose="020F0502020204030204" pitchFamily="34" charset="0"/>
                          <a:ea typeface="+mn-ea"/>
                          <a:cs typeface="Calibri" panose="020F0502020204030204" pitchFamily="34" charset="0"/>
                        </a:rPr>
                        <a:t>Minera</a:t>
                      </a:r>
                      <a:r>
                        <a:rPr lang="en-AU" sz="1200" kern="1200" baseline="0" noProof="0" dirty="0" smtClean="0">
                          <a:solidFill>
                            <a:schemeClr val="tx1"/>
                          </a:solidFill>
                          <a:latin typeface="Calibri" panose="020F0502020204030204" pitchFamily="34" charset="0"/>
                          <a:ea typeface="+mn-ea"/>
                          <a:cs typeface="Calibri" panose="020F0502020204030204" pitchFamily="34" charset="0"/>
                        </a:rPr>
                        <a:t>, INDUMIL, AUNAP.</a:t>
                      </a:r>
                      <a:endParaRPr lang="en-AU" sz="1200" kern="1200" baseline="0" noProof="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00B0F0">
                        <a:alpha val="15000"/>
                      </a:srgbClr>
                    </a:solidFill>
                  </a:tcPr>
                </a:tc>
                <a:extLst>
                  <a:ext uri="{0D108BD9-81ED-4DB2-BD59-A6C34878D82A}">
                    <a16:rowId xmlns:a16="http://schemas.microsoft.com/office/drawing/2014/main" val="2173301541"/>
                  </a:ext>
                </a:extLst>
              </a:tr>
              <a:tr h="1242870">
                <a:tc>
                  <a:txBody>
                    <a:bodyPr/>
                    <a:lstStyle/>
                    <a:p>
                      <a:pPr algn="ctr"/>
                      <a:r>
                        <a:rPr lang="en-AU" sz="1200" kern="1200" dirty="0" smtClean="0">
                          <a:solidFill>
                            <a:schemeClr val="tx1"/>
                          </a:solidFill>
                          <a:latin typeface="Calibri" panose="020F0502020204030204" pitchFamily="34" charset="0"/>
                          <a:ea typeface="+mn-ea"/>
                          <a:cs typeface="Calibri" panose="020F0502020204030204" pitchFamily="34" charset="0"/>
                        </a:rPr>
                        <a:t>5</a:t>
                      </a:r>
                      <a:endParaRPr lang="en-AU" sz="1200" kern="120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EFF8E5"/>
                    </a:solidFill>
                  </a:tcPr>
                </a:tc>
                <a:tc>
                  <a:txBody>
                    <a:bodyPr/>
                    <a:lstStyle/>
                    <a:p>
                      <a:pPr algn="just"/>
                      <a:r>
                        <a:rPr lang="en-AU" sz="1200" kern="1200" baseline="0" dirty="0" smtClean="0">
                          <a:solidFill>
                            <a:schemeClr val="tx1"/>
                          </a:solidFill>
                          <a:latin typeface="Calibri" panose="020F0502020204030204" pitchFamily="34" charset="0"/>
                          <a:ea typeface="+mn-ea"/>
                          <a:cs typeface="Calibri" panose="020F0502020204030204" pitchFamily="34" charset="0"/>
                        </a:rPr>
                        <a:t>VUCE (Unique Cashier for External Trade) process</a:t>
                      </a:r>
                      <a:endParaRPr lang="en-AU" sz="1200" kern="1200" baseline="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00B0F0">
                        <a:alpha val="15000"/>
                      </a:srgbClr>
                    </a:solidFill>
                  </a:tcPr>
                </a:tc>
                <a:tc>
                  <a:txBody>
                    <a:bodyPr/>
                    <a:lstStyle/>
                    <a:p>
                      <a:pPr algn="just"/>
                      <a:r>
                        <a:rPr lang="en-AU" sz="1200" kern="1200" baseline="0" noProof="0" dirty="0" smtClean="0">
                          <a:solidFill>
                            <a:schemeClr val="tx1"/>
                          </a:solidFill>
                          <a:latin typeface="Calibri" panose="020F0502020204030204" pitchFamily="34" charset="0"/>
                          <a:ea typeface="+mn-ea"/>
                          <a:cs typeface="Calibri" panose="020F0502020204030204" pitchFamily="34" charset="0"/>
                        </a:rPr>
                        <a:t>Some of the products of free importation require some sort of permit or authorization, for this, you must process an import registration via: </a:t>
                      </a:r>
                      <a:r>
                        <a:rPr lang="es-ES" sz="1200" kern="1200" baseline="0" dirty="0" smtClean="0">
                          <a:solidFill>
                            <a:schemeClr val="tx1"/>
                          </a:solidFill>
                          <a:latin typeface="Calibri" panose="020F0502020204030204" pitchFamily="34" charset="0"/>
                          <a:ea typeface="+mn-ea"/>
                          <a:cs typeface="Calibri" panose="020F0502020204030204" pitchFamily="34" charset="0"/>
                        </a:rPr>
                        <a:t>VUCE =</a:t>
                      </a:r>
                      <a:r>
                        <a:rPr lang="en-AU" sz="1200" kern="1200" baseline="0" noProof="0" dirty="0" smtClean="0">
                          <a:solidFill>
                            <a:schemeClr val="tx1"/>
                          </a:solidFill>
                          <a:latin typeface="Calibri" panose="020F0502020204030204" pitchFamily="34" charset="0"/>
                          <a:ea typeface="+mn-ea"/>
                          <a:cs typeface="Calibri" panose="020F0502020204030204" pitchFamily="34" charset="0"/>
                        </a:rPr>
                        <a:t> </a:t>
                      </a:r>
                      <a:r>
                        <a:rPr lang="es-ES" sz="1200" kern="1200" baseline="0" dirty="0" smtClean="0">
                          <a:solidFill>
                            <a:schemeClr val="tx1"/>
                          </a:solidFill>
                          <a:latin typeface="Calibri" panose="020F0502020204030204" pitchFamily="34" charset="0"/>
                          <a:ea typeface="+mn-ea"/>
                          <a:cs typeface="Calibri" panose="020F0502020204030204" pitchFamily="34" charset="0"/>
                        </a:rPr>
                        <a:t>Ventanilla Única de Comercio Exterior. </a:t>
                      </a:r>
                      <a:r>
                        <a:rPr lang="en-AU" sz="1200" kern="1200" baseline="0" noProof="0" dirty="0" smtClean="0">
                          <a:solidFill>
                            <a:schemeClr val="tx1"/>
                          </a:solidFill>
                          <a:latin typeface="Calibri" panose="020F0502020204030204" pitchFamily="34" charset="0"/>
                          <a:ea typeface="+mn-ea"/>
                          <a:cs typeface="Calibri" panose="020F0502020204030204" pitchFamily="34" charset="0"/>
                        </a:rPr>
                        <a:t>At this “Counter/Cashier” you could get authorizations also for those products that might need previous import permit by the  del Minister of Commerce-Trade, and Tourism. You could check the virtual  portal at: </a:t>
                      </a:r>
                      <a:r>
                        <a:rPr lang="en-AU" sz="1400" b="1" kern="1200" baseline="0" noProof="0" dirty="0" smtClean="0">
                          <a:solidFill>
                            <a:schemeClr val="tx1"/>
                          </a:solidFill>
                          <a:latin typeface="Calibri" panose="020F0502020204030204" pitchFamily="34" charset="0"/>
                          <a:ea typeface="+mn-ea"/>
                          <a:cs typeface="Calibri" panose="020F0502020204030204" pitchFamily="34" charset="0"/>
                          <a:hlinkClick r:id="rId3"/>
                        </a:rPr>
                        <a:t>VUCE</a:t>
                      </a:r>
                      <a:r>
                        <a:rPr lang="en-AU" sz="1200" kern="1200" baseline="0" noProof="0" dirty="0" smtClean="0">
                          <a:solidFill>
                            <a:schemeClr val="tx1"/>
                          </a:solidFill>
                          <a:latin typeface="Calibri" panose="020F0502020204030204" pitchFamily="34" charset="0"/>
                          <a:ea typeface="+mn-ea"/>
                          <a:cs typeface="Calibri" panose="020F0502020204030204" pitchFamily="34" charset="0"/>
                        </a:rPr>
                        <a:t>, you’ll find info about paperwork and process related to this document, and how to do it.</a:t>
                      </a:r>
                      <a:endParaRPr lang="en-AU" sz="1200" kern="1200" baseline="0" noProof="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00B0F0">
                        <a:alpha val="15000"/>
                      </a:srgbClr>
                    </a:solidFill>
                  </a:tcPr>
                </a:tc>
                <a:extLst>
                  <a:ext uri="{0D108BD9-81ED-4DB2-BD59-A6C34878D82A}">
                    <a16:rowId xmlns:a16="http://schemas.microsoft.com/office/drawing/2014/main" val="929117499"/>
                  </a:ext>
                </a:extLst>
              </a:tr>
            </a:tbl>
          </a:graphicData>
        </a:graphic>
      </p:graphicFrame>
    </p:spTree>
    <p:extLst>
      <p:ext uri="{BB962C8B-B14F-4D97-AF65-F5344CB8AC3E}">
        <p14:creationId xmlns:p14="http://schemas.microsoft.com/office/powerpoint/2010/main" val="2390224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nvPr>
        </p:nvGraphicFramePr>
        <p:xfrm>
          <a:off x="665726" y="720017"/>
          <a:ext cx="10921501" cy="4604294"/>
        </p:xfrm>
        <a:graphic>
          <a:graphicData uri="http://schemas.openxmlformats.org/drawingml/2006/table">
            <a:tbl>
              <a:tblPr firstRow="1" bandRow="1">
                <a:tableStyleId>{5C22544A-7EE6-4342-B048-85BDC9FD1C3A}</a:tableStyleId>
              </a:tblPr>
              <a:tblGrid>
                <a:gridCol w="313931">
                  <a:extLst>
                    <a:ext uri="{9D8B030D-6E8A-4147-A177-3AD203B41FA5}">
                      <a16:colId xmlns:a16="http://schemas.microsoft.com/office/drawing/2014/main" val="2153553831"/>
                    </a:ext>
                  </a:extLst>
                </a:gridCol>
                <a:gridCol w="1412690">
                  <a:extLst>
                    <a:ext uri="{9D8B030D-6E8A-4147-A177-3AD203B41FA5}">
                      <a16:colId xmlns:a16="http://schemas.microsoft.com/office/drawing/2014/main" val="385937126"/>
                    </a:ext>
                  </a:extLst>
                </a:gridCol>
                <a:gridCol w="9194880">
                  <a:extLst>
                    <a:ext uri="{9D8B030D-6E8A-4147-A177-3AD203B41FA5}">
                      <a16:colId xmlns:a16="http://schemas.microsoft.com/office/drawing/2014/main" val="3526806896"/>
                    </a:ext>
                  </a:extLst>
                </a:gridCol>
              </a:tblGrid>
              <a:tr h="40194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latin typeface="Calibri" panose="020F0502020204030204" pitchFamily="34" charset="0"/>
                          <a:ea typeface="+mn-ea"/>
                          <a:cs typeface="Calibri" panose="020F0502020204030204" pitchFamily="34" charset="0"/>
                        </a:rPr>
                        <a:t>Steps</a:t>
                      </a:r>
                      <a:endParaRPr lang="en-AU" sz="1200" b="1" kern="120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chemeClr val="accent6">
                        <a:lumMod val="20000"/>
                        <a:lumOff val="80000"/>
                      </a:schemeClr>
                    </a:solidFill>
                  </a:tcPr>
                </a:tc>
                <a:tc hMerge="1">
                  <a:txBody>
                    <a:bodyPr/>
                    <a:lstStyle/>
                    <a:p>
                      <a:endParaRPr lang="en-AU" dirty="0"/>
                    </a:p>
                  </a:txBody>
                  <a:tcPr>
                    <a:solidFill>
                      <a:srgbClr val="00B0F0">
                        <a:alpha val="15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latin typeface="Calibri" panose="020F0502020204030204" pitchFamily="34" charset="0"/>
                          <a:ea typeface="+mn-ea"/>
                          <a:cs typeface="Calibri" panose="020F0502020204030204" pitchFamily="34" charset="0"/>
                        </a:rPr>
                        <a:t>Description</a:t>
                      </a:r>
                    </a:p>
                  </a:txBody>
                  <a:tcPr marL="91428" marR="91428" marT="45714" marB="45714" anchor="ctr">
                    <a:solidFill>
                      <a:srgbClr val="E2F0D9"/>
                    </a:solidFill>
                  </a:tcPr>
                </a:tc>
                <a:extLst>
                  <a:ext uri="{0D108BD9-81ED-4DB2-BD59-A6C34878D82A}">
                    <a16:rowId xmlns:a16="http://schemas.microsoft.com/office/drawing/2014/main" val="479595247"/>
                  </a:ext>
                </a:extLst>
              </a:tr>
              <a:tr h="973713">
                <a:tc>
                  <a:txBody>
                    <a:bodyPr/>
                    <a:lstStyle/>
                    <a:p>
                      <a:pPr algn="ctr"/>
                      <a:r>
                        <a:rPr lang="en-AU" sz="1200" kern="1200" dirty="0" smtClean="0">
                          <a:solidFill>
                            <a:schemeClr val="tx1"/>
                          </a:solidFill>
                          <a:latin typeface="Calibri" panose="020F0502020204030204" pitchFamily="34" charset="0"/>
                          <a:ea typeface="+mn-ea"/>
                          <a:cs typeface="Calibri" panose="020F0502020204030204" pitchFamily="34" charset="0"/>
                        </a:rPr>
                        <a:t>6</a:t>
                      </a:r>
                      <a:endParaRPr lang="en-AU" sz="1200" kern="120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chemeClr val="accent6">
                        <a:lumMod val="20000"/>
                        <a:lumOff val="80000"/>
                      </a:schemeClr>
                    </a:solidFill>
                  </a:tcPr>
                </a:tc>
                <a:tc>
                  <a:txBody>
                    <a:bodyPr/>
                    <a:lstStyle/>
                    <a:p>
                      <a:pPr algn="just"/>
                      <a:r>
                        <a:rPr lang="en-AU" sz="1200" kern="1200" dirty="0" smtClean="0">
                          <a:solidFill>
                            <a:schemeClr val="tx1"/>
                          </a:solidFill>
                          <a:latin typeface="Calibri" panose="020F0502020204030204" pitchFamily="34" charset="0"/>
                          <a:ea typeface="+mn-ea"/>
                          <a:cs typeface="Calibri" panose="020F0502020204030204" pitchFamily="34" charset="0"/>
                        </a:rPr>
                        <a:t>Terms</a:t>
                      </a:r>
                      <a:r>
                        <a:rPr lang="en-AU" sz="1200" kern="1200" baseline="0" dirty="0" smtClean="0">
                          <a:solidFill>
                            <a:schemeClr val="tx1"/>
                          </a:solidFill>
                          <a:latin typeface="Calibri" panose="020F0502020204030204" pitchFamily="34" charset="0"/>
                          <a:ea typeface="+mn-ea"/>
                          <a:cs typeface="Calibri" panose="020F0502020204030204" pitchFamily="34" charset="0"/>
                        </a:rPr>
                        <a:t> and n</a:t>
                      </a:r>
                      <a:r>
                        <a:rPr lang="en-AU" sz="1200" kern="1200" dirty="0" smtClean="0">
                          <a:solidFill>
                            <a:schemeClr val="tx1"/>
                          </a:solidFill>
                          <a:latin typeface="Calibri" panose="020F0502020204030204" pitchFamily="34" charset="0"/>
                          <a:ea typeface="+mn-ea"/>
                          <a:cs typeface="Calibri" panose="020F0502020204030204" pitchFamily="34" charset="0"/>
                        </a:rPr>
                        <a:t>egotiation.</a:t>
                      </a:r>
                      <a:endParaRPr lang="en-AU" sz="1200" kern="120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00B0F0">
                        <a:alpha val="15000"/>
                      </a:srgbClr>
                    </a:solidFill>
                  </a:tcPr>
                </a:tc>
                <a:tc>
                  <a:txBody>
                    <a:bodyPr/>
                    <a:lstStyle/>
                    <a:p>
                      <a:pPr algn="just"/>
                      <a:r>
                        <a:rPr lang="en-AU" sz="1200" kern="1200" baseline="0" noProof="0" dirty="0" smtClean="0">
                          <a:solidFill>
                            <a:schemeClr val="tx1"/>
                          </a:solidFill>
                          <a:latin typeface="Calibri" panose="020F0502020204030204" pitchFamily="34" charset="0"/>
                          <a:ea typeface="+mn-ea"/>
                          <a:cs typeface="Calibri" panose="020F0502020204030204" pitchFamily="34" charset="0"/>
                        </a:rPr>
                        <a:t>When you are going to enter and trade in a foreign market, its not enough to settle on a price, it is paramount to define terms and conditions”. You shall get all documents which support the transaction, as well as to define liabilities from each party. Furthermore, place of receiving the goods, what is the reach of your insurance -coverage. Such conditions have been standardized by the International Chamber of Commerce, AKA: INCOTERMS 2010 (International Trade Terms).</a:t>
                      </a:r>
                      <a:endParaRPr lang="en-AU" sz="1200" kern="1200" baseline="0" noProof="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00B0F0">
                        <a:alpha val="15000"/>
                      </a:srgbClr>
                    </a:solidFill>
                  </a:tcPr>
                </a:tc>
                <a:extLst>
                  <a:ext uri="{0D108BD9-81ED-4DB2-BD59-A6C34878D82A}">
                    <a16:rowId xmlns:a16="http://schemas.microsoft.com/office/drawing/2014/main" val="3518697995"/>
                  </a:ext>
                </a:extLst>
              </a:tr>
              <a:tr h="1055645">
                <a:tc>
                  <a:txBody>
                    <a:bodyPr/>
                    <a:lstStyle/>
                    <a:p>
                      <a:pPr algn="ctr"/>
                      <a:r>
                        <a:rPr lang="en-AU" sz="1200" kern="1200" dirty="0" smtClean="0">
                          <a:solidFill>
                            <a:schemeClr val="tx1"/>
                          </a:solidFill>
                          <a:latin typeface="Calibri" panose="020F0502020204030204" pitchFamily="34" charset="0"/>
                          <a:ea typeface="+mn-ea"/>
                          <a:cs typeface="Calibri" panose="020F0502020204030204" pitchFamily="34" charset="0"/>
                        </a:rPr>
                        <a:t>7</a:t>
                      </a:r>
                      <a:endParaRPr lang="en-AU" sz="1200" kern="120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chemeClr val="accent6">
                        <a:lumMod val="20000"/>
                        <a:lumOff val="80000"/>
                      </a:schemeClr>
                    </a:solidFill>
                  </a:tcPr>
                </a:tc>
                <a:tc>
                  <a:txBody>
                    <a:bodyPr/>
                    <a:lstStyle/>
                    <a:p>
                      <a:pPr algn="just"/>
                      <a:r>
                        <a:rPr lang="en-AU" sz="1200" kern="1200" dirty="0" smtClean="0">
                          <a:solidFill>
                            <a:schemeClr val="tx1"/>
                          </a:solidFill>
                          <a:latin typeface="Calibri" panose="020F0502020204030204" pitchFamily="34" charset="0"/>
                          <a:ea typeface="+mn-ea"/>
                          <a:cs typeface="Calibri" panose="020F0502020204030204" pitchFamily="34" charset="0"/>
                        </a:rPr>
                        <a:t>Define logistics</a:t>
                      </a:r>
                      <a:endParaRPr lang="en-AU" sz="1200" kern="120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00B0F0">
                        <a:alpha val="15000"/>
                      </a:srgbClr>
                    </a:solidFill>
                  </a:tcPr>
                </a:tc>
                <a:tc>
                  <a:txBody>
                    <a:bodyPr/>
                    <a:lstStyle/>
                    <a:p>
                      <a:pPr algn="just"/>
                      <a:r>
                        <a:rPr lang="en-AU" sz="1200" kern="1200" baseline="0" noProof="0" dirty="0" smtClean="0">
                          <a:solidFill>
                            <a:schemeClr val="tx1"/>
                          </a:solidFill>
                          <a:latin typeface="Calibri" panose="020F0502020204030204" pitchFamily="34" charset="0"/>
                          <a:ea typeface="+mn-ea"/>
                          <a:cs typeface="Calibri" panose="020F0502020204030204" pitchFamily="34" charset="0"/>
                        </a:rPr>
                        <a:t>In Colombia are plenty of specialized formal business dedicated to outsource and manage the logistics of your exports/imports, among them are International Freight Agents, Air Agents, Ocean Agents, and Land Agents, there are also transport companies and freight management. In order to hire their services, you must know how the freight will arrive in the country, and where are you going to warehouse your goods, whether is in a private deposit or an official duty free warehouse –while the freight is in transit to legalize the freight into Colombia.</a:t>
                      </a:r>
                      <a:endParaRPr lang="en-AU" sz="1200" kern="1200" baseline="0" noProof="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00B0F0">
                        <a:alpha val="15000"/>
                      </a:srgbClr>
                    </a:solidFill>
                  </a:tcPr>
                </a:tc>
                <a:extLst>
                  <a:ext uri="{0D108BD9-81ED-4DB2-BD59-A6C34878D82A}">
                    <a16:rowId xmlns:a16="http://schemas.microsoft.com/office/drawing/2014/main" val="2468916233"/>
                  </a:ext>
                </a:extLst>
              </a:tr>
              <a:tr h="1153868">
                <a:tc>
                  <a:txBody>
                    <a:bodyPr/>
                    <a:lstStyle/>
                    <a:p>
                      <a:pPr algn="ctr"/>
                      <a:r>
                        <a:rPr lang="en-AU" sz="1200" kern="1200" dirty="0" smtClean="0">
                          <a:solidFill>
                            <a:schemeClr val="tx1"/>
                          </a:solidFill>
                          <a:latin typeface="Calibri" panose="020F0502020204030204" pitchFamily="34" charset="0"/>
                          <a:ea typeface="+mn-ea"/>
                          <a:cs typeface="Calibri" panose="020F0502020204030204" pitchFamily="34" charset="0"/>
                        </a:rPr>
                        <a:t>8</a:t>
                      </a:r>
                      <a:endParaRPr lang="en-AU" sz="1200" kern="120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chemeClr val="accent6">
                        <a:lumMod val="20000"/>
                        <a:lumOff val="80000"/>
                      </a:schemeClr>
                    </a:solidFill>
                  </a:tcPr>
                </a:tc>
                <a:tc>
                  <a:txBody>
                    <a:bodyPr/>
                    <a:lstStyle/>
                    <a:p>
                      <a:pPr algn="just"/>
                      <a:r>
                        <a:rPr lang="en-AU" sz="1200" kern="1200" dirty="0" smtClean="0">
                          <a:solidFill>
                            <a:schemeClr val="tx1"/>
                          </a:solidFill>
                          <a:latin typeface="Calibri" panose="020F0502020204030204" pitchFamily="34" charset="0"/>
                          <a:ea typeface="+mn-ea"/>
                          <a:cs typeface="Calibri" panose="020F0502020204030204" pitchFamily="34" charset="0"/>
                        </a:rPr>
                        <a:t>Currencies (exchange</a:t>
                      </a:r>
                      <a:r>
                        <a:rPr lang="en-AU" sz="1200" kern="1200" baseline="0" dirty="0" smtClean="0">
                          <a:solidFill>
                            <a:schemeClr val="tx1"/>
                          </a:solidFill>
                          <a:latin typeface="Calibri" panose="020F0502020204030204" pitchFamily="34" charset="0"/>
                          <a:ea typeface="+mn-ea"/>
                          <a:cs typeface="Calibri" panose="020F0502020204030204" pitchFamily="34" charset="0"/>
                        </a:rPr>
                        <a:t> rates)</a:t>
                      </a:r>
                      <a:endParaRPr lang="en-AU" sz="1200" kern="120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00B0F0">
                        <a:alpha val="15000"/>
                      </a:srgbClr>
                    </a:solidFill>
                  </a:tcPr>
                </a:tc>
                <a:tc>
                  <a:txBody>
                    <a:bodyPr/>
                    <a:lstStyle/>
                    <a:p>
                      <a:pPr algn="just"/>
                      <a:r>
                        <a:rPr lang="en-AU" sz="1200" kern="1200" baseline="0" noProof="0" dirty="0" smtClean="0">
                          <a:solidFill>
                            <a:schemeClr val="tx1"/>
                          </a:solidFill>
                          <a:latin typeface="Calibri" panose="020F0502020204030204" pitchFamily="34" charset="0"/>
                          <a:ea typeface="+mn-ea"/>
                          <a:cs typeface="Calibri" panose="020F0502020204030204" pitchFamily="34" charset="0"/>
                        </a:rPr>
                        <a:t>Defining in advance how are you going to pay/sell your product/service, it could be with a wire-transfer via a bank, or a direct transfer. The Colombian legislation establishes that all payments must take place within the formal financial national system, once the currencies originated by any transaction are sent to a foreign bank, you must first fill a form issued by the National Bank of Colombia so the money will be formally legalized, therefore the money will legally exit the country accordingly.</a:t>
                      </a:r>
                    </a:p>
                  </a:txBody>
                  <a:tcPr marL="91428" marR="91428" marT="45714" marB="45714" anchor="ctr">
                    <a:solidFill>
                      <a:srgbClr val="00B0F0">
                        <a:alpha val="15000"/>
                      </a:srgbClr>
                    </a:solidFill>
                  </a:tcPr>
                </a:tc>
                <a:extLst>
                  <a:ext uri="{0D108BD9-81ED-4DB2-BD59-A6C34878D82A}">
                    <a16:rowId xmlns:a16="http://schemas.microsoft.com/office/drawing/2014/main" val="2826276722"/>
                  </a:ext>
                </a:extLst>
              </a:tr>
              <a:tr h="1019124">
                <a:tc>
                  <a:txBody>
                    <a:bodyPr/>
                    <a:lstStyle/>
                    <a:p>
                      <a:pPr algn="ctr"/>
                      <a:r>
                        <a:rPr lang="en-AU" sz="1200" kern="1200" dirty="0" smtClean="0">
                          <a:solidFill>
                            <a:schemeClr val="tx1"/>
                          </a:solidFill>
                          <a:latin typeface="Calibri" panose="020F0502020204030204" pitchFamily="34" charset="0"/>
                          <a:ea typeface="+mn-ea"/>
                          <a:cs typeface="Calibri" panose="020F0502020204030204" pitchFamily="34" charset="0"/>
                        </a:rPr>
                        <a:t>9</a:t>
                      </a:r>
                      <a:endParaRPr lang="en-AU" sz="1200" kern="120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chemeClr val="accent6">
                        <a:lumMod val="20000"/>
                        <a:lumOff val="80000"/>
                      </a:schemeClr>
                    </a:solidFill>
                  </a:tcPr>
                </a:tc>
                <a:tc>
                  <a:txBody>
                    <a:bodyPr/>
                    <a:lstStyle/>
                    <a:p>
                      <a:pPr algn="just"/>
                      <a:r>
                        <a:rPr lang="en-AU" sz="1200" kern="1200" dirty="0" smtClean="0">
                          <a:solidFill>
                            <a:schemeClr val="tx1"/>
                          </a:solidFill>
                          <a:latin typeface="Calibri" panose="020F0502020204030204" pitchFamily="34" charset="0"/>
                          <a:ea typeface="+mn-ea"/>
                          <a:cs typeface="Calibri" panose="020F0502020204030204" pitchFamily="34" charset="0"/>
                        </a:rPr>
                        <a:t>Customs</a:t>
                      </a:r>
                      <a:endParaRPr lang="en-AU" sz="1200" kern="1200" dirty="0">
                        <a:solidFill>
                          <a:schemeClr val="tx1"/>
                        </a:solidFill>
                        <a:latin typeface="Calibri" panose="020F0502020204030204" pitchFamily="34" charset="0"/>
                        <a:ea typeface="+mn-ea"/>
                        <a:cs typeface="Calibri" panose="020F0502020204030204" pitchFamily="34" charset="0"/>
                      </a:endParaRPr>
                    </a:p>
                  </a:txBody>
                  <a:tcPr marL="91428" marR="91428" marT="45714" marB="45714" anchor="ctr">
                    <a:solidFill>
                      <a:srgbClr val="00B0F0">
                        <a:alpha val="15000"/>
                      </a:srgbClr>
                    </a:solidFill>
                  </a:tcPr>
                </a:tc>
                <a:tc>
                  <a:txBody>
                    <a:bodyPr/>
                    <a:lstStyle/>
                    <a:p>
                      <a:pPr algn="just"/>
                      <a:r>
                        <a:rPr lang="en-AU" sz="1200" kern="1200" baseline="0" noProof="0" dirty="0" smtClean="0">
                          <a:solidFill>
                            <a:schemeClr val="tx1"/>
                          </a:solidFill>
                          <a:latin typeface="Calibri" panose="020F0502020204030204" pitchFamily="34" charset="0"/>
                          <a:ea typeface="+mn-ea"/>
                          <a:cs typeface="Calibri" panose="020F0502020204030204" pitchFamily="34" charset="0"/>
                        </a:rPr>
                        <a:t>Many businesses take care of this procedure, once the freight has been legalized within the national territory, key aspects must be checked in advance, such as check-list of all documents, and before the export/import take place -both parties have agreed on how the invoice must comply with Colombia  standards in order to be accept it. When the freight is review and check by customs you pay the </a:t>
                      </a:r>
                      <a:r>
                        <a:rPr lang="en-AU" sz="1200" kern="1200" baseline="0" noProof="0" dirty="0" smtClean="0">
                          <a:solidFill>
                            <a:schemeClr val="tx1"/>
                          </a:solidFill>
                          <a:latin typeface="Calibri" panose="020F0502020204030204" pitchFamily="34" charset="0"/>
                          <a:ea typeface="+mn-ea"/>
                          <a:cs typeface="Calibri" panose="020F0502020204030204" pitchFamily="34" charset="0"/>
                          <a:hlinkClick r:id="" action="ppaction://noaction"/>
                        </a:rPr>
                        <a:t>taxation costs </a:t>
                      </a:r>
                      <a:r>
                        <a:rPr lang="en-AU" sz="1200" kern="1200" baseline="0" noProof="0" dirty="0" smtClean="0">
                          <a:solidFill>
                            <a:schemeClr val="tx1"/>
                          </a:solidFill>
                          <a:latin typeface="Calibri" panose="020F0502020204030204" pitchFamily="34" charset="0"/>
                          <a:ea typeface="+mn-ea"/>
                          <a:cs typeface="Calibri" panose="020F0502020204030204" pitchFamily="34" charset="0"/>
                        </a:rPr>
                        <a:t>accordingly.</a:t>
                      </a:r>
                    </a:p>
                  </a:txBody>
                  <a:tcPr marL="91428" marR="91428" marT="45714" marB="45714" anchor="ctr">
                    <a:solidFill>
                      <a:srgbClr val="00B0F0">
                        <a:alpha val="15000"/>
                      </a:srgbClr>
                    </a:solidFill>
                  </a:tcPr>
                </a:tc>
                <a:extLst>
                  <a:ext uri="{0D108BD9-81ED-4DB2-BD59-A6C34878D82A}">
                    <a16:rowId xmlns:a16="http://schemas.microsoft.com/office/drawing/2014/main" val="1404183804"/>
                  </a:ext>
                </a:extLst>
              </a:tr>
            </a:tbl>
          </a:graphicData>
        </a:graphic>
      </p:graphicFrame>
      <p:sp>
        <p:nvSpPr>
          <p:cNvPr id="4" name="Título 4"/>
          <p:cNvSpPr>
            <a:spLocks noGrp="1"/>
          </p:cNvSpPr>
          <p:nvPr>
            <p:ph type="title"/>
          </p:nvPr>
        </p:nvSpPr>
        <p:spPr>
          <a:xfrm>
            <a:off x="415683" y="158427"/>
            <a:ext cx="2975569" cy="565825"/>
          </a:xfrm>
        </p:spPr>
        <p:txBody>
          <a:bodyPr>
            <a:normAutofit/>
          </a:bodyPr>
          <a:lstStyle/>
          <a:p>
            <a:r>
              <a:rPr lang="en-AU" sz="2200" dirty="0"/>
              <a:t>Roadmap details:</a:t>
            </a:r>
          </a:p>
        </p:txBody>
      </p:sp>
      <p:sp>
        <p:nvSpPr>
          <p:cNvPr id="5" name="Rounded Rectangle 3"/>
          <p:cNvSpPr/>
          <p:nvPr/>
        </p:nvSpPr>
        <p:spPr>
          <a:xfrm>
            <a:off x="9372174" y="5638992"/>
            <a:ext cx="1095069" cy="493817"/>
          </a:xfrm>
          <a:prstGeom prst="round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solidFill>
                  <a:srgbClr val="87C4E2"/>
                </a:solidFill>
                <a:latin typeface="Arial Narrow" charset="0"/>
                <a:ea typeface="Arial Narrow" charset="0"/>
                <a:cs typeface="Arial Narrow" charset="0"/>
              </a:rPr>
              <a:t>Sources:</a:t>
            </a:r>
          </a:p>
          <a:p>
            <a:r>
              <a:rPr lang="en-US" sz="1000" b="1" dirty="0">
                <a:solidFill>
                  <a:srgbClr val="87C4E2"/>
                </a:solidFill>
                <a:latin typeface="Arial Narrow" charset="0"/>
                <a:ea typeface="Arial Narrow" charset="0"/>
                <a:cs typeface="Arial Narrow" charset="0"/>
              </a:rPr>
              <a:t>EP.</a:t>
            </a:r>
          </a:p>
          <a:p>
            <a:r>
              <a:rPr lang="en-US" sz="1000" b="1" dirty="0">
                <a:solidFill>
                  <a:srgbClr val="87C4E2"/>
                </a:solidFill>
                <a:latin typeface="Arial Narrow" charset="0"/>
                <a:ea typeface="Arial Narrow" charset="0"/>
                <a:cs typeface="Arial Narrow" charset="0"/>
              </a:rPr>
              <a:t>World Bank.</a:t>
            </a:r>
          </a:p>
        </p:txBody>
      </p:sp>
      <p:sp>
        <p:nvSpPr>
          <p:cNvPr id="7" name="Rectángulo 6"/>
          <p:cNvSpPr/>
          <p:nvPr/>
        </p:nvSpPr>
        <p:spPr>
          <a:xfrm>
            <a:off x="794" y="6567905"/>
            <a:ext cx="10323223" cy="61079"/>
          </a:xfrm>
          <a:prstGeom prst="rect">
            <a:avLst/>
          </a:prstGeom>
          <a:solidFill>
            <a:srgbClr val="8BC54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900"/>
          </a:p>
        </p:txBody>
      </p:sp>
      <p:pic>
        <p:nvPicPr>
          <p:cNvPr id="8" name="Picture 4" descr="Re-Imagining Victoria&amp;#39;s Economic Recovery: Youth Entrepreneurship Forum 2,  Hosted online, 18th of November | Humanitix"/>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2645" y="6248033"/>
            <a:ext cx="1744010" cy="580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1759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812</Words>
  <Application>Microsoft Office PowerPoint</Application>
  <PresentationFormat>Panorámica</PresentationFormat>
  <Paragraphs>38</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Arial Narrow</vt:lpstr>
      <vt:lpstr>Calibri</vt:lpstr>
      <vt:lpstr>Calibri Light</vt:lpstr>
      <vt:lpstr>Tema de Office</vt:lpstr>
      <vt:lpstr>Roadmap details:</vt:lpstr>
      <vt:lpstr>Roadmap details:</vt:lpstr>
    </vt:vector>
  </TitlesOfParts>
  <Company>InKulpado666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Roadmap details:</dc:title>
  <dc:creator>Andrés Alvarez</dc:creator>
  <cp:lastModifiedBy>Andrés Alvarez</cp:lastModifiedBy>
  <cp:revision>1</cp:revision>
  <dcterms:created xsi:type="dcterms:W3CDTF">2021-09-13T20:50:57Z</dcterms:created>
  <dcterms:modified xsi:type="dcterms:W3CDTF">2021-09-13T20:51:10Z</dcterms:modified>
</cp:coreProperties>
</file>